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5" r:id="rId3"/>
    <p:sldId id="271" r:id="rId4"/>
    <p:sldId id="287" r:id="rId5"/>
    <p:sldId id="288" r:id="rId6"/>
    <p:sldId id="290" r:id="rId7"/>
    <p:sldId id="291" r:id="rId8"/>
    <p:sldId id="286" r:id="rId9"/>
    <p:sldId id="279" r:id="rId10"/>
    <p:sldId id="281" r:id="rId11"/>
    <p:sldId id="280" r:id="rId12"/>
    <p:sldId id="257" r:id="rId13"/>
    <p:sldId id="275" r:id="rId14"/>
    <p:sldId id="276" r:id="rId15"/>
    <p:sldId id="282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Marcação do primeiro texto" id="{E73B6F7F-AAD9-42BF-A078-E6BD57E6F604}">
          <p14:sldIdLst>
            <p14:sldId id="285"/>
            <p14:sldId id="271"/>
            <p14:sldId id="287"/>
            <p14:sldId id="288"/>
          </p14:sldIdLst>
        </p14:section>
        <p14:section name="02. Separando o conteúdo e informações" id="{E924C9E8-8E8C-467B-8B8B-1FB06D8EF52F}">
          <p14:sldIdLst>
            <p14:sldId id="290"/>
            <p14:sldId id="291"/>
          </p14:sldIdLst>
        </p14:section>
        <p14:section name="Design, Transformar, Anotação, Trabalhe em Conjunto, Diga-me" id="{B9B51309-D148-4332-87C2-07BE32FBCA3B}">
          <p14:sldIdLst>
            <p14:sldId id="286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29/04/2023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29/04/2023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9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7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29/04/2023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29/04/2023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microsoft.com/office/2017/04/relationships/track" Target="../media/track1.vtt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HTML5 e CSS3 parte 1: crie uma página </a:t>
            </a:r>
            <a:r>
              <a:rPr lang="pt-BR" sz="2400">
                <a:solidFill>
                  <a:schemeClr val="bg1"/>
                </a:solidFill>
                <a:latin typeface="+mj-lt"/>
              </a:rPr>
              <a:t>na Web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01. MARCAÇÃO DO PRIMEIRO TEXTO</a:t>
            </a:r>
          </a:p>
        </p:txBody>
      </p:sp>
    </p:spTree>
    <p:extLst>
      <p:ext uri="{BB962C8B-B14F-4D97-AF65-F5344CB8AC3E}">
        <p14:creationId xmlns:p14="http://schemas.microsoft.com/office/powerpoint/2010/main" val="37988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Definindo texto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4885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nome index é padrão para o arquivo principal de uma página.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.</a:t>
            </a:r>
            <a:r>
              <a:rPr lang="pt-BR" b="1" i="0" dirty="0" err="1">
                <a:effectLst/>
              </a:rPr>
              <a:t>html</a:t>
            </a:r>
            <a:r>
              <a:rPr lang="pt-BR" b="0" i="0" dirty="0">
                <a:effectLst/>
              </a:rPr>
              <a:t>, diferente do .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 para o Word, diz que este arquivo é uma página web.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</a:t>
            </a:r>
            <a:r>
              <a:rPr lang="pt-BR" b="1" i="0" dirty="0">
                <a:effectLst/>
              </a:rPr>
              <a:t>HTML</a:t>
            </a:r>
            <a:r>
              <a:rPr lang="pt-BR" b="0" i="0" dirty="0">
                <a:effectLst/>
              </a:rPr>
              <a:t> quer dizer “</a:t>
            </a:r>
            <a:r>
              <a:rPr lang="pt-BR" b="1" i="0" dirty="0" err="1">
                <a:effectLst/>
              </a:rPr>
              <a:t>hyper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text</a:t>
            </a:r>
            <a:r>
              <a:rPr lang="pt-BR" b="1" i="0" dirty="0">
                <a:effectLst/>
              </a:rPr>
              <a:t> markup </a:t>
            </a:r>
            <a:r>
              <a:rPr lang="pt-BR" b="1" i="0" dirty="0" err="1">
                <a:effectLst/>
              </a:rPr>
              <a:t>language</a:t>
            </a:r>
            <a:r>
              <a:rPr lang="pt-BR" b="0" i="0" dirty="0">
                <a:effectLst/>
              </a:rPr>
              <a:t>”. Uma linguagem de marcação de texto.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Para marcarmos esse texto, precisamos usar o que são chamadas de “</a:t>
            </a:r>
            <a:r>
              <a:rPr lang="pt-BR" b="1" i="0" dirty="0" err="1">
                <a:effectLst/>
              </a:rPr>
              <a:t>tags</a:t>
            </a:r>
            <a:r>
              <a:rPr lang="pt-BR" b="0" i="0" dirty="0">
                <a:effectLst/>
              </a:rPr>
              <a:t>”. O formato de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é um sinal de </a:t>
            </a:r>
            <a:r>
              <a:rPr lang="pt-BR" b="1" i="0" dirty="0">
                <a:effectLst/>
              </a:rPr>
              <a:t>&lt;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 e para fechar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</a:t>
            </a:r>
            <a:r>
              <a:rPr lang="pt-BR" b="1" i="0" dirty="0">
                <a:effectLst/>
              </a:rPr>
              <a:t>&lt;/</a:t>
            </a:r>
            <a:r>
              <a:rPr lang="pt-BR" b="0" i="1" dirty="0">
                <a:solidFill>
                  <a:srgbClr val="7030A0"/>
                </a:solidFill>
                <a:effectLst/>
              </a:rPr>
              <a:t>nome da </a:t>
            </a:r>
            <a:r>
              <a:rPr lang="pt-BR" b="0" i="1" dirty="0" err="1">
                <a:solidFill>
                  <a:srgbClr val="7030A0"/>
                </a:solidFill>
                <a:effectLst/>
              </a:rPr>
              <a:t>tag</a:t>
            </a:r>
            <a:r>
              <a:rPr lang="pt-BR" b="1" i="0" dirty="0">
                <a:effectLst/>
              </a:rPr>
              <a:t>&gt;</a:t>
            </a:r>
            <a:r>
              <a:rPr lang="pt-BR" b="0" i="0" dirty="0">
                <a:effectLst/>
              </a:rPr>
              <a:t>. Isso é o que fecha uma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.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</a:t>
            </a:r>
            <a:r>
              <a:rPr lang="pt-BR" b="0" i="0" dirty="0">
                <a:effectLst/>
              </a:rPr>
              <a:t>”,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heading</a:t>
            </a:r>
            <a:r>
              <a:rPr lang="pt-BR" b="0" i="0" dirty="0">
                <a:effectLst/>
              </a:rPr>
              <a:t>, é o título do conteúdo. Existem seis níveis de título. Para o primeiro título da página, usamos 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h1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r>
              <a:rPr lang="pt-BR" b="0" i="0" dirty="0">
                <a:effectLst/>
              </a:rPr>
              <a:t>O parágrafo de texto é marcado com a </a:t>
            </a:r>
            <a:r>
              <a:rPr lang="pt-BR" b="0" i="0" dirty="0" err="1">
                <a:effectLst/>
              </a:rPr>
              <a:t>tag</a:t>
            </a:r>
            <a:r>
              <a:rPr lang="pt-BR" b="0" i="0" dirty="0">
                <a:effectLst/>
              </a:rPr>
              <a:t> “</a:t>
            </a:r>
            <a:r>
              <a:rPr lang="pt-BR" b="1" i="0" dirty="0">
                <a:solidFill>
                  <a:srgbClr val="7030A0"/>
                </a:solidFill>
                <a:effectLst/>
              </a:rPr>
              <a:t>p</a:t>
            </a:r>
            <a:r>
              <a:rPr lang="pt-BR" b="0" i="0" dirty="0">
                <a:effectLst/>
              </a:rPr>
              <a:t>", de </a:t>
            </a:r>
            <a:r>
              <a:rPr lang="pt-BR" b="1" i="0" dirty="0" err="1">
                <a:solidFill>
                  <a:srgbClr val="7030A0"/>
                </a:solidFill>
                <a:effectLst/>
              </a:rPr>
              <a:t>paragraph</a:t>
            </a:r>
            <a:r>
              <a:rPr lang="pt-BR" b="0" i="0" dirty="0">
                <a:effectLst/>
              </a:rPr>
              <a:t>. </a:t>
            </a:r>
          </a:p>
          <a:p>
            <a:pPr lvl="0" rtl="0">
              <a:spcAft>
                <a:spcPts val="600"/>
              </a:spcAft>
              <a:buFontTx/>
              <a:buChar char="-"/>
              <a:defRPr/>
            </a:pPr>
            <a:endParaRPr lang="pt-BR" dirty="0"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2B92E6-8733-A4F0-1F06-E466187C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" t="8459" r="88709" b="88817"/>
          <a:stretch/>
        </p:blipFill>
        <p:spPr>
          <a:xfrm>
            <a:off x="1465006" y="1828799"/>
            <a:ext cx="963561" cy="186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C145CA-F7B8-8256-96DB-4235FE1EE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54" t="8889" r="30322" b="28766"/>
          <a:stretch/>
        </p:blipFill>
        <p:spPr>
          <a:xfrm>
            <a:off x="5786710" y="1922206"/>
            <a:ext cx="5777732" cy="40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7E5CB-C40B-AF15-2BD2-950F3FFB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D4DA14-5D20-65CB-66C7-9F39F1DFEE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809231"/>
            <a:ext cx="4533949" cy="5093011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&lt;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Barbearia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Alura</a:t>
            </a:r>
            <a:r>
              <a:rPr lang="pt-BR" dirty="0"/>
              <a:t>&lt;/</a:t>
            </a:r>
            <a:r>
              <a:rPr lang="pt-BR" b="1" i="1" dirty="0" err="1">
                <a:solidFill>
                  <a:srgbClr val="7030A0"/>
                </a:solidFill>
              </a:rPr>
              <a:t>strong</a:t>
            </a:r>
            <a:r>
              <a:rPr lang="pt-BR" dirty="0"/>
              <a:t>&gt; : É um texto de destaque e se apresenta em negrito marcando </a:t>
            </a:r>
            <a:r>
              <a:rPr lang="pt-BR" b="0" i="0" dirty="0">
                <a:effectLst/>
              </a:rPr>
              <a:t>a importância visual e semântica ao conteúdo. Strong em uma tradução, seria “forte”.</a:t>
            </a:r>
            <a:br>
              <a:rPr lang="pt-BR" b="0" i="0" dirty="0">
                <a:effectLst/>
              </a:rPr>
            </a:br>
            <a:br>
              <a:rPr lang="pt-BR" b="0" i="0" dirty="0">
                <a:effectLst/>
              </a:rPr>
            </a:b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&lt;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&gt;&lt;/</a:t>
            </a:r>
            <a:r>
              <a:rPr lang="pt-BR" b="1" i="1" dirty="0">
                <a:solidFill>
                  <a:srgbClr val="7030A0"/>
                </a:solidFill>
              </a:rPr>
              <a:t>em</a:t>
            </a:r>
            <a:r>
              <a:rPr lang="pt-BR" dirty="0"/>
              <a:t>&gt;: Se apresenta em itálico dando ênfase ao texto.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&lt;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  <a:r>
              <a:rPr lang="pt-BR" i="1" dirty="0"/>
              <a:t>Nossa missão é: “Proporcionar </a:t>
            </a:r>
            <a:r>
              <a:rPr lang="pt-BR" i="1" dirty="0" err="1"/>
              <a:t>auto-estima</a:t>
            </a:r>
            <a:r>
              <a:rPr lang="pt-BR" i="1" dirty="0"/>
              <a:t> e qualidade de vida aos clientes”</a:t>
            </a:r>
            <a:r>
              <a:rPr lang="pt-BR" dirty="0"/>
              <a:t>&lt;/</a:t>
            </a:r>
            <a:r>
              <a:rPr lang="pt-BR" b="1" dirty="0">
                <a:solidFill>
                  <a:srgbClr val="7030A0"/>
                </a:solidFill>
              </a:rPr>
              <a:t>em</a:t>
            </a:r>
            <a:r>
              <a:rPr lang="pt-BR" dirty="0"/>
              <a:t>&gt;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54EE8A-EE3A-F570-B2D5-D7383BE45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9" t="15866" r="27904" b="22654"/>
          <a:stretch/>
        </p:blipFill>
        <p:spPr>
          <a:xfrm>
            <a:off x="5605666" y="1750239"/>
            <a:ext cx="6046839" cy="42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0DE1C-3DF5-512C-54D6-18269E65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AF389-2DDC-FDF1-E948-04B7F3ADDD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5163214" cy="5073347"/>
          </a:xfrm>
        </p:spPr>
        <p:txBody>
          <a:bodyPr>
            <a:normAutofit/>
          </a:bodyPr>
          <a:lstStyle/>
          <a:p>
            <a:pPr algn="l"/>
            <a:r>
              <a:rPr lang="pt-BR" sz="1400" b="1" i="0" dirty="0">
                <a:effectLst/>
              </a:rPr>
              <a:t>Nesta aula, aprendemos: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Uma introdução ao HTML e às suas </a:t>
            </a:r>
            <a:r>
              <a:rPr lang="pt-BR" sz="1400" b="1" i="1" dirty="0" err="1">
                <a:effectLst/>
              </a:rPr>
              <a:t>tags</a:t>
            </a:r>
            <a:endParaRPr lang="pt-BR" sz="1400" b="1" i="1" dirty="0">
              <a:effectLst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definir o título e os parágrafos de um texto</a:t>
            </a:r>
            <a:br>
              <a:rPr lang="pt-BR" sz="1400" b="0" i="0" dirty="0">
                <a:effectLst/>
              </a:rPr>
            </a:br>
            <a:r>
              <a:rPr lang="pt-BR" sz="1400" b="0" i="0" dirty="0">
                <a:effectLst/>
              </a:rPr>
              <a:t>Utilizando as </a:t>
            </a:r>
            <a:r>
              <a:rPr lang="pt-BR" sz="1400" b="0" i="1" dirty="0" err="1">
                <a:effectLst/>
              </a:rPr>
              <a:t>tags</a:t>
            </a:r>
            <a:r>
              <a:rPr lang="pt-BR" sz="1400" b="0" i="1" dirty="0">
                <a:effectLst/>
              </a:rPr>
              <a:t> </a:t>
            </a:r>
            <a:r>
              <a:rPr lang="pt-BR" sz="140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h1</a:t>
            </a:r>
            <a:r>
              <a:rPr lang="pt-BR" sz="1400" dirty="0">
                <a:effectLst/>
              </a:rPr>
              <a:t>&gt; </a:t>
            </a:r>
            <a:r>
              <a:rPr lang="pt-BR" sz="1400" b="0" dirty="0">
                <a:effectLst/>
              </a:rPr>
              <a:t>e 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p</a:t>
            </a:r>
            <a:r>
              <a:rPr lang="pt-BR" sz="1400" b="0" dirty="0">
                <a:effectLst/>
              </a:rPr>
              <a:t>&gt;, respectivamente. 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destaque para algumas informações do texto, deixando-as em </a:t>
            </a:r>
            <a:r>
              <a:rPr lang="pt-BR" sz="1400" b="1" i="0" dirty="0">
                <a:effectLst/>
              </a:rPr>
              <a:t>negrito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0" dirty="0">
                <a:effectLst/>
              </a:rPr>
              <a:t> </a:t>
            </a:r>
            <a:r>
              <a:rPr lang="pt-BR" sz="1400" i="0" dirty="0"/>
              <a:t>&lt;</a:t>
            </a:r>
            <a:r>
              <a:rPr lang="pt-BR" sz="1400" b="1" i="0" dirty="0" err="1">
                <a:solidFill>
                  <a:srgbClr val="7030A0"/>
                </a:solidFill>
              </a:rPr>
              <a:t>s</a:t>
            </a:r>
            <a:r>
              <a:rPr lang="pt-BR" sz="1400" b="1" dirty="0" err="1">
                <a:solidFill>
                  <a:srgbClr val="7030A0"/>
                </a:solidFill>
              </a:rPr>
              <a:t>trong</a:t>
            </a:r>
            <a:r>
              <a:rPr lang="pt-BR" sz="1400" dirty="0"/>
              <a:t>&gt;.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pt-BR" sz="1400" b="0" i="0" dirty="0">
                <a:effectLst/>
              </a:rPr>
              <a:t> Como dar ênfase para algumas informações do texto, deixando-as em </a:t>
            </a:r>
            <a:r>
              <a:rPr lang="pt-BR" sz="1400" b="0" i="1" dirty="0">
                <a:effectLst/>
              </a:rPr>
              <a:t>itálico</a:t>
            </a:r>
            <a:r>
              <a:rPr lang="pt-BR" sz="1400" b="0" i="0" dirty="0">
                <a:effectLst/>
              </a:rPr>
              <a:t>, utilizando a </a:t>
            </a:r>
            <a:r>
              <a:rPr lang="pt-BR" sz="1400" b="0" i="1" dirty="0" err="1">
                <a:effectLst/>
              </a:rPr>
              <a:t>tag</a:t>
            </a:r>
            <a:r>
              <a:rPr lang="pt-BR" sz="1400" b="0" i="1" dirty="0">
                <a:effectLst/>
              </a:rPr>
              <a:t> </a:t>
            </a:r>
            <a:r>
              <a:rPr lang="pt-BR" sz="1400" b="0" dirty="0">
                <a:effectLst/>
              </a:rPr>
              <a:t>&lt;</a:t>
            </a:r>
            <a:r>
              <a:rPr lang="pt-BR" sz="1400" b="1" dirty="0">
                <a:solidFill>
                  <a:srgbClr val="7030A0"/>
                </a:solidFill>
                <a:effectLst/>
              </a:rPr>
              <a:t>em</a:t>
            </a:r>
            <a:r>
              <a:rPr lang="pt-BR" sz="1400" b="0" dirty="0">
                <a:effectLst/>
              </a:rPr>
              <a:t>&gt; </a:t>
            </a:r>
            <a:br>
              <a:rPr lang="pt-BR" dirty="0">
                <a:solidFill>
                  <a:srgbClr val="C0C0C0"/>
                </a:solidFill>
              </a:rPr>
            </a:br>
            <a:endParaRPr lang="pt-BR" b="0" i="0" dirty="0">
              <a:solidFill>
                <a:srgbClr val="C0C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996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206310" y="2860103"/>
            <a:ext cx="9582736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02. SEPARANDO O CONTEÚDO E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9721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F6409-1245-CADC-BD3A-F3B819B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básica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FCDAF-3C08-9FC3-CE61-593F58598C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0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{3632F81B-4712-4E3A-B89C-2C2A937D03C4}tf10001108_win32</Template>
  <TotalTime>38</TotalTime>
  <Words>976</Words>
  <Application>Microsoft Office PowerPoint</Application>
  <PresentationFormat>Widescreen</PresentationFormat>
  <Paragraphs>89</Paragraphs>
  <Slides>15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Definindo texto</vt:lpstr>
      <vt:lpstr>Melhorando o texto</vt:lpstr>
      <vt:lpstr>O que aprendemos? </vt:lpstr>
      <vt:lpstr>Apresentação do PowerPoint</vt:lpstr>
      <vt:lpstr>Estrutura básica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RAIZA CIRNE BRAZ</dc:creator>
  <cp:keywords/>
  <cp:lastModifiedBy>RAIZA CIRNE BRAZ</cp:lastModifiedBy>
  <cp:revision>15</cp:revision>
  <dcterms:created xsi:type="dcterms:W3CDTF">2023-04-29T18:10:04Z</dcterms:created>
  <dcterms:modified xsi:type="dcterms:W3CDTF">2023-04-29T19:03:47Z</dcterms:modified>
  <cp:version/>
</cp:coreProperties>
</file>